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  <p:sldId id="260" r:id="rId5"/>
    <p:sldId id="264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 snapToObjects="1">
      <p:cViewPr varScale="1">
        <p:scale>
          <a:sx n="120" d="100"/>
          <a:sy n="120" d="100"/>
        </p:scale>
        <p:origin x="194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samenbilthovennoord@gmail.co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hyperlink" Target="mailto:samenbilthovennoord@gmail.com" TargetMode="External"/><Relationship Id="rId4" Type="http://schemas.openxmlformats.org/officeDocument/2006/relationships/hyperlink" Target="http://www.samenbilthovennoord.nl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hyperlink" Target="mailto:samenbilthovennoord@gmail.com" TargetMode="External"/><Relationship Id="rId4" Type="http://schemas.openxmlformats.org/officeDocument/2006/relationships/hyperlink" Target="http://www.samenbilthovennoord.n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4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72955" y="1122302"/>
            <a:ext cx="5370815" cy="5735697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4" name="Picture 16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25"/>
          <a:stretch/>
        </p:blipFill>
        <p:spPr>
          <a:xfrm flipH="1">
            <a:off x="0" y="1122301"/>
            <a:ext cx="9144000" cy="575052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F985A78-974D-DF12-8A82-17A4FFBD7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584012">
            <a:off x="-219518" y="1868513"/>
            <a:ext cx="5370724" cy="972836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8800" i="1" kern="1200" dirty="0">
                <a:solidFill>
                  <a:schemeClr val="accent1"/>
                </a:solidFill>
                <a:latin typeface="Bradley Hand ITC" panose="020F0502020204030204" pitchFamily="34" charset="0"/>
                <a:cs typeface="Bradley Hand ITC" panose="020F0502020204030204" pitchFamily="34" charset="0"/>
              </a:rPr>
              <a:t>WELKOM</a:t>
            </a:r>
            <a:br>
              <a:rPr lang="en-US" sz="8800" i="1" kern="1200" dirty="0">
                <a:solidFill>
                  <a:schemeClr val="accent1"/>
                </a:solidFill>
                <a:latin typeface="Bradley Hand ITC" panose="020F0502020204030204" pitchFamily="34" charset="0"/>
                <a:cs typeface="Bradley Hand ITC" panose="020F0502020204030204" pitchFamily="34" charset="0"/>
              </a:rPr>
            </a:br>
            <a:endParaRPr lang="en-US" sz="8800" i="1" kern="1200" dirty="0">
              <a:solidFill>
                <a:schemeClr val="accent1"/>
              </a:solidFill>
              <a:latin typeface="Bradley Hand ITC" panose="020F0502020204030204" pitchFamily="34" charset="0"/>
              <a:cs typeface="Bradley Hand ITC" panose="020F0502020204030204" pitchFamily="34" charset="0"/>
            </a:endParaRPr>
          </a:p>
        </p:txBody>
      </p:sp>
      <p:sp>
        <p:nvSpPr>
          <p:cNvPr id="25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3441" y="1608355"/>
            <a:ext cx="4570559" cy="5249645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3" name="Afbeelding 2" descr="Afbeelding met fles, poster, verven, kunst&#10;&#10;Door AI gegenereerde inhoud is mogelijk onjuist.">
            <a:extLst>
              <a:ext uri="{FF2B5EF4-FFF2-40B4-BE49-F238E27FC236}">
                <a16:creationId xmlns:a16="http://schemas.microsoft.com/office/drawing/2014/main" id="{2336A637-C929-867A-6A86-C407FAF194D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2730" r="9139"/>
          <a:stretch>
            <a:fillRect/>
          </a:stretch>
        </p:blipFill>
        <p:spPr>
          <a:xfrm>
            <a:off x="5779468" y="2609425"/>
            <a:ext cx="2754393" cy="366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219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fles, poster, verven, kunst&#10;&#10;Door AI gegenereerde inhoud is mogelijk onjuist.">
            <a:extLst>
              <a:ext uri="{FF2B5EF4-FFF2-40B4-BE49-F238E27FC236}">
                <a16:creationId xmlns:a16="http://schemas.microsoft.com/office/drawing/2014/main" id="{7F8824CD-45B0-0A73-70F3-65BDC2566F9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"/>
          </a:blip>
          <a:stretch>
            <a:fillRect/>
          </a:stretch>
        </p:blipFill>
        <p:spPr>
          <a:xfrm>
            <a:off x="401241" y="182548"/>
            <a:ext cx="7230139" cy="64929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97441" y="877037"/>
            <a:ext cx="6687879" cy="59060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600"/>
            </a:pPr>
            <a:br>
              <a:rPr dirty="0"/>
            </a:br>
            <a:r>
              <a:rPr sz="2000" dirty="0">
                <a:solidFill>
                  <a:schemeClr val="accent1"/>
                </a:solidFill>
              </a:rPr>
              <a:t>13.30 u  </a:t>
            </a:r>
            <a:r>
              <a:rPr lang="nl-NL" sz="2000" dirty="0">
                <a:solidFill>
                  <a:schemeClr val="accent1"/>
                </a:solidFill>
              </a:rPr>
              <a:t>  </a:t>
            </a:r>
            <a:r>
              <a:rPr sz="2000" dirty="0" err="1">
                <a:solidFill>
                  <a:schemeClr val="accent1"/>
                </a:solidFill>
              </a:rPr>
              <a:t>Inloop</a:t>
            </a:r>
            <a:r>
              <a:rPr lang="nl-NL" sz="2000" dirty="0">
                <a:solidFill>
                  <a:schemeClr val="accent1"/>
                </a:solidFill>
              </a:rPr>
              <a:t> met koffie</a:t>
            </a:r>
            <a:br>
              <a:rPr sz="2000" dirty="0">
                <a:solidFill>
                  <a:schemeClr val="accent1"/>
                </a:solidFill>
              </a:rPr>
            </a:br>
            <a:br>
              <a:rPr sz="2000" dirty="0">
                <a:solidFill>
                  <a:schemeClr val="accent1"/>
                </a:solidFill>
              </a:rPr>
            </a:br>
            <a:r>
              <a:rPr sz="2000" dirty="0">
                <a:solidFill>
                  <a:schemeClr val="accent1"/>
                </a:solidFill>
              </a:rPr>
              <a:t>14.00 u  </a:t>
            </a:r>
            <a:r>
              <a:rPr lang="nl-NL" sz="2000" dirty="0">
                <a:solidFill>
                  <a:schemeClr val="accent1"/>
                </a:solidFill>
              </a:rPr>
              <a:t>Welkom en opening door Pauline Meurs: </a:t>
            </a:r>
          </a:p>
          <a:p>
            <a:pPr>
              <a:defRPr sz="1600"/>
            </a:pPr>
            <a:r>
              <a:rPr lang="nl-NL" sz="2000" dirty="0">
                <a:solidFill>
                  <a:schemeClr val="accent1"/>
                </a:solidFill>
              </a:rPr>
              <a:t>		Waarom deze coöperatie!</a:t>
            </a:r>
            <a:br>
              <a:rPr sz="2000" dirty="0">
                <a:solidFill>
                  <a:schemeClr val="accent1"/>
                </a:solidFill>
              </a:rPr>
            </a:br>
            <a:br>
              <a:rPr sz="2000" dirty="0">
                <a:solidFill>
                  <a:schemeClr val="accent1"/>
                </a:solidFill>
              </a:rPr>
            </a:br>
            <a:r>
              <a:rPr sz="2000" dirty="0">
                <a:solidFill>
                  <a:schemeClr val="accent1"/>
                </a:solidFill>
              </a:rPr>
              <a:t>14.15 u  </a:t>
            </a:r>
            <a:r>
              <a:rPr lang="nl-NL" sz="2000" dirty="0">
                <a:solidFill>
                  <a:schemeClr val="accent1"/>
                </a:solidFill>
              </a:rPr>
              <a:t>Vragen aan de aanwezigen</a:t>
            </a:r>
            <a:br>
              <a:rPr sz="2000" dirty="0">
                <a:solidFill>
                  <a:schemeClr val="accent1"/>
                </a:solidFill>
              </a:rPr>
            </a:br>
            <a:br>
              <a:rPr sz="2000" dirty="0">
                <a:solidFill>
                  <a:schemeClr val="accent1"/>
                </a:solidFill>
              </a:rPr>
            </a:br>
            <a:r>
              <a:rPr sz="2000" dirty="0">
                <a:solidFill>
                  <a:schemeClr val="accent1"/>
                </a:solidFill>
              </a:rPr>
              <a:t>14.45 u  Jan </a:t>
            </a:r>
            <a:r>
              <a:rPr sz="2000" dirty="0" err="1">
                <a:solidFill>
                  <a:schemeClr val="accent1"/>
                </a:solidFill>
              </a:rPr>
              <a:t>Smelik</a:t>
            </a:r>
            <a:r>
              <a:rPr sz="2000" dirty="0">
                <a:solidFill>
                  <a:schemeClr val="accent1"/>
                </a:solidFill>
              </a:rPr>
              <a:t>: Austerlitz </a:t>
            </a:r>
            <a:r>
              <a:rPr sz="2000" dirty="0" err="1">
                <a:solidFill>
                  <a:schemeClr val="accent1"/>
                </a:solidFill>
              </a:rPr>
              <a:t>als</a:t>
            </a:r>
            <a:r>
              <a:rPr sz="2000" dirty="0">
                <a:solidFill>
                  <a:schemeClr val="accent1"/>
                </a:solidFill>
              </a:rPr>
              <a:t> </a:t>
            </a:r>
            <a:r>
              <a:rPr sz="2000" dirty="0" err="1">
                <a:solidFill>
                  <a:schemeClr val="accent1"/>
                </a:solidFill>
              </a:rPr>
              <a:t>voorbeeld</a:t>
            </a:r>
            <a:br>
              <a:rPr sz="2000" dirty="0">
                <a:solidFill>
                  <a:schemeClr val="accent1"/>
                </a:solidFill>
              </a:rPr>
            </a:br>
            <a:br>
              <a:rPr sz="2000" dirty="0">
                <a:solidFill>
                  <a:schemeClr val="accent1"/>
                </a:solidFill>
              </a:rPr>
            </a:br>
            <a:r>
              <a:rPr sz="2000" dirty="0">
                <a:solidFill>
                  <a:schemeClr val="accent1"/>
                </a:solidFill>
              </a:rPr>
              <a:t>15.25 u  </a:t>
            </a:r>
            <a:r>
              <a:rPr sz="2000" dirty="0" err="1">
                <a:solidFill>
                  <a:schemeClr val="accent1"/>
                </a:solidFill>
              </a:rPr>
              <a:t>Vragen</a:t>
            </a:r>
            <a:r>
              <a:rPr sz="2000" dirty="0">
                <a:solidFill>
                  <a:schemeClr val="accent1"/>
                </a:solidFill>
              </a:rPr>
              <a:t> </a:t>
            </a:r>
            <a:r>
              <a:rPr lang="nl-NL" sz="2000" dirty="0">
                <a:solidFill>
                  <a:schemeClr val="accent1"/>
                </a:solidFill>
              </a:rPr>
              <a:t>aan en door aanwezigen</a:t>
            </a:r>
            <a:br>
              <a:rPr sz="2000" dirty="0">
                <a:solidFill>
                  <a:schemeClr val="accent1"/>
                </a:solidFill>
              </a:rPr>
            </a:br>
            <a:br>
              <a:rPr sz="2000" dirty="0">
                <a:solidFill>
                  <a:schemeClr val="accent1"/>
                </a:solidFill>
              </a:rPr>
            </a:br>
            <a:r>
              <a:rPr sz="2000" dirty="0">
                <a:solidFill>
                  <a:schemeClr val="accent1"/>
                </a:solidFill>
              </a:rPr>
              <a:t>15.45 u  </a:t>
            </a:r>
            <a:r>
              <a:rPr lang="nl-NL" sz="2000" dirty="0">
                <a:solidFill>
                  <a:schemeClr val="accent1"/>
                </a:solidFill>
              </a:rPr>
              <a:t>Volgende stap van de coöperatie</a:t>
            </a:r>
            <a:br>
              <a:rPr sz="2000" dirty="0">
                <a:solidFill>
                  <a:schemeClr val="accent1"/>
                </a:solidFill>
              </a:rPr>
            </a:br>
            <a:br>
              <a:rPr sz="2000" dirty="0">
                <a:solidFill>
                  <a:schemeClr val="accent1"/>
                </a:solidFill>
              </a:rPr>
            </a:br>
            <a:r>
              <a:rPr sz="2000" dirty="0">
                <a:solidFill>
                  <a:schemeClr val="accent1"/>
                </a:solidFill>
              </a:rPr>
              <a:t>15.55 u  </a:t>
            </a:r>
            <a:r>
              <a:rPr sz="2000" dirty="0" err="1">
                <a:solidFill>
                  <a:schemeClr val="accent1"/>
                </a:solidFill>
              </a:rPr>
              <a:t>Ondertekenen</a:t>
            </a:r>
            <a:r>
              <a:rPr sz="2000" dirty="0">
                <a:solidFill>
                  <a:schemeClr val="accent1"/>
                </a:solidFill>
              </a:rPr>
              <a:t> </a:t>
            </a:r>
            <a:r>
              <a:rPr sz="2000" dirty="0" err="1">
                <a:solidFill>
                  <a:schemeClr val="accent1"/>
                </a:solidFill>
              </a:rPr>
              <a:t>convenant</a:t>
            </a:r>
            <a:br>
              <a:rPr sz="2000" dirty="0">
                <a:solidFill>
                  <a:schemeClr val="accent1"/>
                </a:solidFill>
              </a:rPr>
            </a:br>
            <a:br>
              <a:rPr sz="2000" dirty="0">
                <a:solidFill>
                  <a:schemeClr val="accent1"/>
                </a:solidFill>
              </a:rPr>
            </a:br>
            <a:r>
              <a:rPr sz="2000" dirty="0">
                <a:solidFill>
                  <a:schemeClr val="accent1"/>
                </a:solidFill>
              </a:rPr>
              <a:t>16.00 u  </a:t>
            </a:r>
            <a:r>
              <a:rPr lang="nl-NL" sz="2000" dirty="0">
                <a:solidFill>
                  <a:schemeClr val="accent1"/>
                </a:solidFill>
              </a:rPr>
              <a:t>Afsluiting met hapje en drankje</a:t>
            </a:r>
          </a:p>
          <a:p>
            <a:pPr>
              <a:defRPr sz="1600"/>
            </a:pPr>
            <a:endParaRPr lang="nl-NL" dirty="0">
              <a:solidFill>
                <a:schemeClr val="accent1"/>
              </a:solidFill>
            </a:endParaRPr>
          </a:p>
          <a:p>
            <a:pPr>
              <a:defRPr sz="1600"/>
            </a:pPr>
            <a:r>
              <a:rPr sz="2000" dirty="0">
                <a:solidFill>
                  <a:schemeClr val="accent1"/>
                </a:solidFill>
              </a:rPr>
              <a:t>16.30 u  </a:t>
            </a:r>
            <a:r>
              <a:rPr sz="2000" dirty="0" err="1">
                <a:solidFill>
                  <a:schemeClr val="accent1"/>
                </a:solidFill>
              </a:rPr>
              <a:t>Einde</a:t>
            </a:r>
            <a:r>
              <a:rPr sz="2000" dirty="0">
                <a:solidFill>
                  <a:schemeClr val="accent1"/>
                </a:solidFill>
              </a:rPr>
              <a:t> </a:t>
            </a:r>
            <a:r>
              <a:rPr sz="2000" dirty="0" err="1">
                <a:solidFill>
                  <a:schemeClr val="accent1"/>
                </a:solidFill>
              </a:rPr>
              <a:t>Bijeenkomst</a:t>
            </a:r>
            <a:endParaRPr sz="2000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35663" y="182547"/>
            <a:ext cx="3561296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/>
            </a:pPr>
            <a:r>
              <a:rPr lang="nl-NL" sz="4400" dirty="0">
                <a:solidFill>
                  <a:schemeClr val="accent1"/>
                </a:solidFill>
              </a:rPr>
              <a:t>Buurttop 2025</a:t>
            </a:r>
            <a:endParaRPr sz="4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F5425E0-D693-2D21-05C5-6F9BC68841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4">
            <a:extLst>
              <a:ext uri="{FF2B5EF4-FFF2-40B4-BE49-F238E27FC236}">
                <a16:creationId xmlns:a16="http://schemas.microsoft.com/office/drawing/2014/main" id="{6DC38E83-4F2C-E6E6-7B26-89A873384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72955" y="1122302"/>
            <a:ext cx="5370815" cy="5735697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4" name="Picture 16">
            <a:extLst>
              <a:ext uri="{FF2B5EF4-FFF2-40B4-BE49-F238E27FC236}">
                <a16:creationId xmlns:a16="http://schemas.microsoft.com/office/drawing/2014/main" id="{57648AAF-16A7-2D19-5703-6F8C5C96D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25"/>
          <a:stretch/>
        </p:blipFill>
        <p:spPr>
          <a:xfrm flipH="1">
            <a:off x="0" y="1122301"/>
            <a:ext cx="9144000" cy="5750526"/>
          </a:xfrm>
          <a:prstGeom prst="rect">
            <a:avLst/>
          </a:prstGeom>
        </p:spPr>
      </p:pic>
      <p:sp>
        <p:nvSpPr>
          <p:cNvPr id="25" name="Freeform 50">
            <a:extLst>
              <a:ext uri="{FF2B5EF4-FFF2-40B4-BE49-F238E27FC236}">
                <a16:creationId xmlns:a16="http://schemas.microsoft.com/office/drawing/2014/main" id="{D5F0C224-C691-7F3B-32D0-5983990132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3441" y="1608355"/>
            <a:ext cx="4570559" cy="5249645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3" name="Afbeelding 2" descr="Afbeelding met fles, poster, verven, kunst&#10;&#10;Door AI gegenereerde inhoud is mogelijk onjuist.">
            <a:extLst>
              <a:ext uri="{FF2B5EF4-FFF2-40B4-BE49-F238E27FC236}">
                <a16:creationId xmlns:a16="http://schemas.microsoft.com/office/drawing/2014/main" id="{F48B9C25-D0BF-3416-1EBE-AA6CE8E583E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2730" r="9139"/>
          <a:stretch>
            <a:fillRect/>
          </a:stretch>
        </p:blipFill>
        <p:spPr>
          <a:xfrm>
            <a:off x="5779468" y="2609425"/>
            <a:ext cx="2754393" cy="3661418"/>
          </a:xfrm>
          <a:prstGeom prst="rect">
            <a:avLst/>
          </a:prstGeom>
        </p:spPr>
      </p:pic>
      <p:pic>
        <p:nvPicPr>
          <p:cNvPr id="5" name="Afbeelding 4" descr="Afbeelding met symbool, Graphics, logo, clipart&#10;&#10;Door AI gegenereerde inhoud is mogelijk onjuist.">
            <a:extLst>
              <a:ext uri="{FF2B5EF4-FFF2-40B4-BE49-F238E27FC236}">
                <a16:creationId xmlns:a16="http://schemas.microsoft.com/office/drawing/2014/main" id="{F9B63B7D-6741-E103-1DD4-A8BCBB4A54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219" y="209002"/>
            <a:ext cx="1169582" cy="1169582"/>
          </a:xfrm>
          <a:prstGeom prst="rect">
            <a:avLst/>
          </a:prstGeom>
        </p:spPr>
      </p:pic>
      <p:pic>
        <p:nvPicPr>
          <p:cNvPr id="7" name="Afbeelding 6" descr="Afbeelding met tekst, logo, Graphics, Lettertype&#10;&#10;Door AI gegenereerde inhoud is mogelijk onjuist.">
            <a:extLst>
              <a:ext uri="{FF2B5EF4-FFF2-40B4-BE49-F238E27FC236}">
                <a16:creationId xmlns:a16="http://schemas.microsoft.com/office/drawing/2014/main" id="{059C88CF-4001-FBA6-C581-CC019D4D9C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87606" y="-27755"/>
            <a:ext cx="3129706" cy="1413252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54E9CCF6-C514-B843-91E8-B28E00FA848A}"/>
              </a:ext>
            </a:extLst>
          </p:cNvPr>
          <p:cNvSpPr txBox="1"/>
          <p:nvPr/>
        </p:nvSpPr>
        <p:spPr>
          <a:xfrm>
            <a:off x="5106702" y="72447"/>
            <a:ext cx="409992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i="1" dirty="0">
                <a:solidFill>
                  <a:schemeClr val="accent1"/>
                </a:solidFill>
                <a:latin typeface="Bradley Hand" pitchFamily="2" charset="77"/>
              </a:rPr>
            </a:br>
            <a:r>
              <a:rPr lang="en-US" sz="4000" i="1" dirty="0">
                <a:solidFill>
                  <a:schemeClr val="accent1"/>
                </a:solidFill>
                <a:latin typeface="Bradley Hand" pitchFamily="2" charset="77"/>
              </a:rPr>
              <a:t>06-25 22 76 58</a:t>
            </a:r>
            <a:endParaRPr lang="nl-NL" sz="4000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0E742F0-371C-F604-EBD8-61EDFB6CE1DC}"/>
              </a:ext>
            </a:extLst>
          </p:cNvPr>
          <p:cNvSpPr txBox="1"/>
          <p:nvPr/>
        </p:nvSpPr>
        <p:spPr>
          <a:xfrm>
            <a:off x="395076" y="1721091"/>
            <a:ext cx="4081231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i="1" dirty="0" err="1">
                <a:solidFill>
                  <a:schemeClr val="accent1"/>
                </a:solidFill>
                <a:latin typeface="Bradley Hand ITC" panose="020F0502020204030204" pitchFamily="34" charset="0"/>
                <a:cs typeface="Bradley Hand ITC" panose="020F0502020204030204" pitchFamily="34" charset="0"/>
              </a:rPr>
              <a:t>Automaatje</a:t>
            </a:r>
            <a:endParaRPr lang="en-US" sz="3200" i="1" dirty="0">
              <a:solidFill>
                <a:schemeClr val="accent1"/>
              </a:solidFill>
              <a:latin typeface="Bradley Hand ITC" panose="020F0502020204030204" pitchFamily="34" charset="0"/>
              <a:cs typeface="Bradley Hand ITC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i="1" dirty="0" err="1">
                <a:solidFill>
                  <a:schemeClr val="accent1"/>
                </a:solidFill>
                <a:latin typeface="Bradley Hand ITC" panose="020F0502020204030204" pitchFamily="34" charset="0"/>
                <a:cs typeface="Bradley Hand ITC" panose="020F0502020204030204" pitchFamily="34" charset="0"/>
              </a:rPr>
              <a:t>Klusmaatje</a:t>
            </a:r>
            <a:endParaRPr lang="en-US" sz="3200" i="1" dirty="0">
              <a:solidFill>
                <a:schemeClr val="accent1"/>
              </a:solidFill>
              <a:latin typeface="Bradley Hand ITC" panose="020F0502020204030204" pitchFamily="34" charset="0"/>
              <a:cs typeface="Bradley Hand ITC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i="1" dirty="0" err="1">
                <a:solidFill>
                  <a:schemeClr val="accent1"/>
                </a:solidFill>
                <a:latin typeface="Bradley Hand ITC" panose="020F0502020204030204" pitchFamily="34" charset="0"/>
                <a:cs typeface="Bradley Hand ITC" panose="020F0502020204030204" pitchFamily="34" charset="0"/>
              </a:rPr>
              <a:t>Internetmaatje</a:t>
            </a:r>
            <a:endParaRPr lang="en-US" sz="3200" i="1" dirty="0">
              <a:solidFill>
                <a:schemeClr val="accent1"/>
              </a:solidFill>
              <a:latin typeface="Bradley Hand ITC" panose="020F0502020204030204" pitchFamily="34" charset="0"/>
              <a:cs typeface="Bradley Hand ITC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i="1" dirty="0" err="1">
                <a:solidFill>
                  <a:schemeClr val="accent1"/>
                </a:solidFill>
                <a:latin typeface="Bradley Hand ITC" panose="020F0502020204030204" pitchFamily="34" charset="0"/>
                <a:cs typeface="Bradley Hand ITC" panose="020F0502020204030204" pitchFamily="34" charset="0"/>
              </a:rPr>
              <a:t>Tuinmaatje</a:t>
            </a:r>
            <a:endParaRPr lang="en-US" sz="3200" i="1" dirty="0">
              <a:solidFill>
                <a:schemeClr val="accent1"/>
              </a:solidFill>
              <a:latin typeface="Bradley Hand ITC" panose="020F0502020204030204" pitchFamily="34" charset="0"/>
              <a:cs typeface="Bradley Hand ITC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i="1" dirty="0" err="1">
                <a:solidFill>
                  <a:schemeClr val="accent1"/>
                </a:solidFill>
                <a:latin typeface="Bradley Hand ITC" panose="020F0502020204030204" pitchFamily="34" charset="0"/>
                <a:cs typeface="Bradley Hand ITC" panose="020F0502020204030204" pitchFamily="34" charset="0"/>
              </a:rPr>
              <a:t>Kookmaatje</a:t>
            </a:r>
            <a:endParaRPr lang="en-US" sz="3200" i="1" dirty="0">
              <a:solidFill>
                <a:schemeClr val="accent1"/>
              </a:solidFill>
              <a:latin typeface="Bradley Hand ITC" panose="020F0502020204030204" pitchFamily="34" charset="0"/>
              <a:cs typeface="Bradley Hand ITC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i="1" dirty="0" err="1">
                <a:solidFill>
                  <a:schemeClr val="accent1"/>
                </a:solidFill>
                <a:latin typeface="Bradley Hand ITC" panose="020F0502020204030204" pitchFamily="34" charset="0"/>
                <a:cs typeface="Bradley Hand ITC" panose="020F0502020204030204" pitchFamily="34" charset="0"/>
              </a:rPr>
              <a:t>Boekhoudmaatje</a:t>
            </a:r>
            <a:endParaRPr lang="en-US" sz="3200" i="1" dirty="0">
              <a:solidFill>
                <a:schemeClr val="accent1"/>
              </a:solidFill>
              <a:latin typeface="Bradley Hand ITC" panose="020F0502020204030204" pitchFamily="34" charset="0"/>
              <a:cs typeface="Bradley Hand ITC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i="1" dirty="0" err="1">
                <a:solidFill>
                  <a:schemeClr val="accent1"/>
                </a:solidFill>
                <a:latin typeface="Bradley Hand ITC" panose="020F0502020204030204" pitchFamily="34" charset="0"/>
                <a:cs typeface="Bradley Hand ITC" panose="020F0502020204030204" pitchFamily="34" charset="0"/>
              </a:rPr>
              <a:t>Winkelmaatje</a:t>
            </a:r>
            <a:endParaRPr lang="en-US" sz="3200" i="1" dirty="0">
              <a:solidFill>
                <a:schemeClr val="accent1"/>
              </a:solidFill>
              <a:latin typeface="Bradley Hand ITC" panose="020F0502020204030204" pitchFamily="34" charset="0"/>
              <a:cs typeface="Bradley Hand ITC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i="1" dirty="0" err="1">
                <a:solidFill>
                  <a:schemeClr val="accent1"/>
                </a:solidFill>
                <a:latin typeface="Bradley Hand ITC" panose="020F0502020204030204" pitchFamily="34" charset="0"/>
                <a:cs typeface="Bradley Hand ITC" panose="020F0502020204030204" pitchFamily="34" charset="0"/>
              </a:rPr>
              <a:t>Wandelmaatje</a:t>
            </a:r>
            <a:endParaRPr lang="en-US" sz="3200" i="1" dirty="0">
              <a:solidFill>
                <a:schemeClr val="accent1"/>
              </a:solidFill>
              <a:latin typeface="Bradley Hand ITC" panose="020F0502020204030204" pitchFamily="34" charset="0"/>
              <a:cs typeface="Bradley Hand ITC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accent1"/>
                </a:solidFill>
                <a:latin typeface="Bradley Hand ITC" panose="020F0502020204030204" pitchFamily="34" charset="0"/>
              </a:rPr>
              <a:t>…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65433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85FF5B8-C9EA-602F-032B-015F414F4B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72955" y="1122302"/>
            <a:ext cx="5370815" cy="5735697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25"/>
          <a:stretch/>
        </p:blipFill>
        <p:spPr>
          <a:xfrm flipH="1">
            <a:off x="0" y="1122301"/>
            <a:ext cx="9144000" cy="575052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B32DB65-7580-7C1C-D7F9-D28B68C8D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44" y="576119"/>
            <a:ext cx="5500655" cy="688157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3600" i="1" dirty="0">
                <a:solidFill>
                  <a:schemeClr val="accent1"/>
                </a:solidFill>
                <a:latin typeface="Bradley Hand" pitchFamily="2" charset="77"/>
              </a:rPr>
              <a:t> </a:t>
            </a:r>
            <a:r>
              <a:rPr lang="en-US" sz="3600" b="1" i="1" dirty="0" err="1">
                <a:solidFill>
                  <a:schemeClr val="accent1"/>
                </a:solidFill>
                <a:latin typeface="Bradley Hand" pitchFamily="2" charset="77"/>
              </a:rPr>
              <a:t>Wijkondersteuner</a:t>
            </a:r>
            <a:r>
              <a:rPr lang="en-US" sz="3600" b="1" i="1" dirty="0">
                <a:solidFill>
                  <a:schemeClr val="accent1"/>
                </a:solidFill>
                <a:latin typeface="Bradley Hand" pitchFamily="2" charset="77"/>
              </a:rPr>
              <a:t> </a:t>
            </a:r>
            <a:br>
              <a:rPr lang="en-US" sz="3600" b="1" i="1" dirty="0">
                <a:solidFill>
                  <a:schemeClr val="accent1"/>
                </a:solidFill>
                <a:latin typeface="Bradley Hand" pitchFamily="2" charset="77"/>
              </a:rPr>
            </a:br>
            <a:br>
              <a:rPr lang="en-US" sz="3600" i="1" dirty="0">
                <a:solidFill>
                  <a:schemeClr val="accent1"/>
                </a:solidFill>
                <a:latin typeface="Bradley Hand" pitchFamily="2" charset="77"/>
              </a:rPr>
            </a:br>
            <a:endParaRPr lang="en-US" sz="3600" i="1" kern="1200" dirty="0">
              <a:solidFill>
                <a:schemeClr val="accent1"/>
              </a:solidFill>
              <a:latin typeface="Bradley Hand" pitchFamily="2" charset="77"/>
            </a:endParaRPr>
          </a:p>
        </p:txBody>
      </p:sp>
      <p:sp>
        <p:nvSpPr>
          <p:cNvPr id="12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3441" y="1608355"/>
            <a:ext cx="4570559" cy="5249645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3" name="Afbeelding 2" descr="Afbeelding met fles, poster, verven, kunst&#10;&#10;Door AI gegenereerde inhoud is mogelijk onjuist.">
            <a:extLst>
              <a:ext uri="{FF2B5EF4-FFF2-40B4-BE49-F238E27FC236}">
                <a16:creationId xmlns:a16="http://schemas.microsoft.com/office/drawing/2014/main" id="{EB4CE047-EE84-6CFD-3652-FA5D492B5EC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2730" r="9139"/>
          <a:stretch>
            <a:fillRect/>
          </a:stretch>
        </p:blipFill>
        <p:spPr>
          <a:xfrm>
            <a:off x="5779468" y="2609425"/>
            <a:ext cx="2754393" cy="3661418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7433E5E1-8E85-547A-996E-2C902F1B81FE}"/>
              </a:ext>
            </a:extLst>
          </p:cNvPr>
          <p:cNvSpPr txBox="1"/>
          <p:nvPr/>
        </p:nvSpPr>
        <p:spPr>
          <a:xfrm>
            <a:off x="5581518" y="6311415"/>
            <a:ext cx="3433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accent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samenbilthovennoord@gmail.com</a:t>
            </a:r>
            <a:endParaRPr lang="nl-NL" dirty="0">
              <a:solidFill>
                <a:schemeClr val="accent1"/>
              </a:solidFill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71E2DE84-1F97-DEFE-9CE6-47B30720C4BB}"/>
              </a:ext>
            </a:extLst>
          </p:cNvPr>
          <p:cNvSpPr txBox="1"/>
          <p:nvPr/>
        </p:nvSpPr>
        <p:spPr>
          <a:xfrm>
            <a:off x="173544" y="1406763"/>
            <a:ext cx="516955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800" i="1" dirty="0">
              <a:solidFill>
                <a:schemeClr val="accent1"/>
              </a:solidFill>
              <a:latin typeface="Bradley Hand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i="1" dirty="0">
                <a:solidFill>
                  <a:schemeClr val="accent1"/>
                </a:solidFill>
                <a:latin typeface="Bradley Hand" pitchFamily="2" charset="77"/>
              </a:rPr>
              <a:t>moderator </a:t>
            </a:r>
            <a:r>
              <a:rPr lang="en-US" sz="2800" i="1" dirty="0" err="1">
                <a:solidFill>
                  <a:schemeClr val="accent1"/>
                </a:solidFill>
                <a:latin typeface="Bradley Hand" pitchFamily="2" charset="77"/>
              </a:rPr>
              <a:t>whatsappgroepen</a:t>
            </a:r>
            <a:endParaRPr lang="en-US" sz="2800" i="1" dirty="0">
              <a:solidFill>
                <a:schemeClr val="accent1"/>
              </a:solidFill>
              <a:latin typeface="Bradley Hand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i="1" dirty="0">
              <a:solidFill>
                <a:schemeClr val="accent1"/>
              </a:solidFill>
              <a:latin typeface="Bradley Hand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i="1" dirty="0" err="1">
                <a:solidFill>
                  <a:schemeClr val="accent1"/>
                </a:solidFill>
                <a:latin typeface="Bradley Hand" pitchFamily="2" charset="77"/>
              </a:rPr>
              <a:t>voor</a:t>
            </a:r>
            <a:r>
              <a:rPr lang="en-US" sz="2800" i="1" dirty="0">
                <a:solidFill>
                  <a:schemeClr val="accent1"/>
                </a:solidFill>
                <a:latin typeface="Bradley Hand" pitchFamily="2" charset="77"/>
              </a:rPr>
              <a:t> </a:t>
            </a:r>
            <a:r>
              <a:rPr lang="en-US" sz="2800" i="1" dirty="0" err="1">
                <a:solidFill>
                  <a:schemeClr val="accent1"/>
                </a:solidFill>
                <a:latin typeface="Bradley Hand" pitchFamily="2" charset="77"/>
              </a:rPr>
              <a:t>elke</a:t>
            </a:r>
            <a:r>
              <a:rPr lang="en-US" sz="2800" i="1" dirty="0">
                <a:solidFill>
                  <a:schemeClr val="accent1"/>
                </a:solidFill>
                <a:latin typeface="Bradley Hand" pitchFamily="2" charset="77"/>
              </a:rPr>
              <a:t>  (in) </a:t>
            </a:r>
            <a:r>
              <a:rPr lang="en-US" sz="2800" i="1" dirty="0" err="1">
                <a:solidFill>
                  <a:schemeClr val="accent1"/>
                </a:solidFill>
                <a:latin typeface="Bradley Hand" pitchFamily="2" charset="77"/>
              </a:rPr>
              <a:t>formele</a:t>
            </a:r>
            <a:r>
              <a:rPr lang="en-US" sz="2800" i="1" dirty="0">
                <a:solidFill>
                  <a:schemeClr val="accent1"/>
                </a:solidFill>
                <a:latin typeface="Bradley Hand" pitchFamily="2" charset="77"/>
              </a:rPr>
              <a:t> </a:t>
            </a:r>
            <a:r>
              <a:rPr lang="en-US" sz="2800" i="1" dirty="0" err="1">
                <a:solidFill>
                  <a:schemeClr val="accent1"/>
                </a:solidFill>
                <a:latin typeface="Bradley Hand" pitchFamily="2" charset="77"/>
              </a:rPr>
              <a:t>vraag</a:t>
            </a:r>
            <a:endParaRPr lang="en-US" sz="2800" i="1" dirty="0">
              <a:solidFill>
                <a:schemeClr val="accent1"/>
              </a:solidFill>
              <a:latin typeface="Bradley Hand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i="1" dirty="0">
              <a:solidFill>
                <a:schemeClr val="accent1"/>
              </a:solidFill>
              <a:latin typeface="Bradley Hand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i="1" dirty="0" err="1">
                <a:solidFill>
                  <a:schemeClr val="accent1"/>
                </a:solidFill>
                <a:latin typeface="Bradley Hand" pitchFamily="2" charset="77"/>
              </a:rPr>
              <a:t>verwijst</a:t>
            </a:r>
            <a:r>
              <a:rPr lang="en-US" sz="2800" i="1" dirty="0">
                <a:solidFill>
                  <a:schemeClr val="accent1"/>
                </a:solidFill>
                <a:latin typeface="Bradley Hand" pitchFamily="2" charset="77"/>
              </a:rPr>
              <a:t> </a:t>
            </a:r>
            <a:r>
              <a:rPr lang="en-US" sz="2800" i="1" dirty="0" err="1">
                <a:solidFill>
                  <a:schemeClr val="accent1"/>
                </a:solidFill>
                <a:latin typeface="Bradley Hand" pitchFamily="2" charset="77"/>
              </a:rPr>
              <a:t>niet</a:t>
            </a:r>
            <a:r>
              <a:rPr lang="en-US" sz="2800" i="1" dirty="0">
                <a:solidFill>
                  <a:schemeClr val="accent1"/>
                </a:solidFill>
                <a:latin typeface="Bradley Hand" pitchFamily="2" charset="77"/>
              </a:rPr>
              <a:t>, maar </a:t>
            </a:r>
            <a:r>
              <a:rPr lang="en-US" sz="2800" i="1" dirty="0" err="1">
                <a:solidFill>
                  <a:schemeClr val="accent1"/>
                </a:solidFill>
                <a:latin typeface="Bradley Hand" pitchFamily="2" charset="77"/>
              </a:rPr>
              <a:t>helpt</a:t>
            </a:r>
            <a:r>
              <a:rPr lang="en-US" sz="2800" i="1" dirty="0">
                <a:solidFill>
                  <a:schemeClr val="accent1"/>
                </a:solidFill>
                <a:latin typeface="Bradley Hand" pitchFamily="2" charset="77"/>
              </a:rPr>
              <a:t> </a:t>
            </a:r>
            <a:r>
              <a:rPr lang="en-US" sz="2800" i="1" dirty="0" err="1">
                <a:solidFill>
                  <a:schemeClr val="accent1"/>
                </a:solidFill>
                <a:latin typeface="Bradley Hand" pitchFamily="2" charset="77"/>
              </a:rPr>
              <a:t>totdat</a:t>
            </a:r>
            <a:r>
              <a:rPr lang="en-US" sz="2800" i="1" dirty="0">
                <a:solidFill>
                  <a:schemeClr val="accent1"/>
                </a:solidFill>
                <a:latin typeface="Bradley Hand" pitchFamily="2" charset="77"/>
              </a:rPr>
              <a:t> de 	</a:t>
            </a:r>
            <a:r>
              <a:rPr lang="en-US" sz="2800" i="1" dirty="0" err="1">
                <a:solidFill>
                  <a:schemeClr val="accent1"/>
                </a:solidFill>
                <a:latin typeface="Bradley Hand" pitchFamily="2" charset="77"/>
              </a:rPr>
              <a:t>oplossing</a:t>
            </a:r>
            <a:r>
              <a:rPr lang="en-US" sz="2800" i="1" dirty="0">
                <a:solidFill>
                  <a:schemeClr val="accent1"/>
                </a:solidFill>
                <a:latin typeface="Bradley Hand" pitchFamily="2" charset="77"/>
              </a:rPr>
              <a:t> is </a:t>
            </a:r>
            <a:r>
              <a:rPr lang="en-US" sz="2800" i="1" dirty="0" err="1">
                <a:solidFill>
                  <a:schemeClr val="accent1"/>
                </a:solidFill>
                <a:latin typeface="Bradley Hand" pitchFamily="2" charset="77"/>
              </a:rPr>
              <a:t>gerealiseerd</a:t>
            </a:r>
            <a:r>
              <a:rPr lang="en-US" sz="2800" i="1" dirty="0">
                <a:solidFill>
                  <a:schemeClr val="accent1"/>
                </a:solidFill>
                <a:latin typeface="Bradley Hand" pitchFamily="2" charset="77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i="1" dirty="0">
              <a:solidFill>
                <a:schemeClr val="accent1"/>
              </a:solidFill>
              <a:latin typeface="Bradley Hand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i="1" dirty="0" err="1">
                <a:solidFill>
                  <a:schemeClr val="accent1"/>
                </a:solidFill>
                <a:latin typeface="Bradley Hand" pitchFamily="2" charset="77"/>
              </a:rPr>
              <a:t>samen</a:t>
            </a:r>
            <a:r>
              <a:rPr lang="en-US" sz="2800" i="1" dirty="0">
                <a:solidFill>
                  <a:schemeClr val="accent1"/>
                </a:solidFill>
                <a:latin typeface="Bradley Hand" pitchFamily="2" charset="77"/>
              </a:rPr>
              <a:t> met de </a:t>
            </a:r>
            <a:r>
              <a:rPr lang="en-US" sz="2800" i="1" dirty="0" err="1">
                <a:solidFill>
                  <a:schemeClr val="accent1"/>
                </a:solidFill>
                <a:latin typeface="Bradley Hand" pitchFamily="2" charset="77"/>
              </a:rPr>
              <a:t>wijkcoördinator</a:t>
            </a:r>
            <a:r>
              <a:rPr lang="en-US" sz="2800" i="1" dirty="0">
                <a:solidFill>
                  <a:schemeClr val="accent1"/>
                </a:solidFill>
                <a:latin typeface="Bradley Hand" pitchFamily="2" charset="77"/>
              </a:rPr>
              <a:t> </a:t>
            </a:r>
            <a:r>
              <a:rPr lang="en-US" sz="2800" i="1" dirty="0" err="1">
                <a:solidFill>
                  <a:schemeClr val="accent1"/>
                </a:solidFill>
                <a:latin typeface="Bradley Hand" pitchFamily="2" charset="77"/>
              </a:rPr>
              <a:t>HhO</a:t>
            </a:r>
            <a:endParaRPr lang="nl-NL" sz="2800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311E24DE-4643-E8EA-9879-E144DF40B0C1}"/>
              </a:ext>
            </a:extLst>
          </p:cNvPr>
          <p:cNvSpPr txBox="1"/>
          <p:nvPr/>
        </p:nvSpPr>
        <p:spPr>
          <a:xfrm>
            <a:off x="333666" y="6355576"/>
            <a:ext cx="457731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chemeClr val="accent1"/>
                </a:solidFill>
                <a:latin typeface="Bradley Hand" pitchFamily="2" charset="77"/>
              </a:rPr>
              <a:t>06-25 22 76 58</a:t>
            </a:r>
            <a:br>
              <a:rPr lang="en-US" sz="1800" i="1" dirty="0">
                <a:solidFill>
                  <a:schemeClr val="accent1"/>
                </a:solidFill>
                <a:latin typeface="Bradley Hand" pitchFamily="2" charset="77"/>
              </a:rPr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2106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5EB5657-E7AD-34B9-7C94-9C07F63F5B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0EC5492-38BA-1A20-B1C7-29F36C1A99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72955" y="1122302"/>
            <a:ext cx="5370815" cy="5735697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F82D253-FA02-AC1A-9217-5E064B8117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25"/>
          <a:stretch/>
        </p:blipFill>
        <p:spPr>
          <a:xfrm flipH="1">
            <a:off x="0" y="1122301"/>
            <a:ext cx="9144000" cy="575052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AB15396-CE75-26B8-D7E4-416AF0C75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188420">
            <a:off x="-214831" y="2004718"/>
            <a:ext cx="4854247" cy="1530177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6000" i="1" dirty="0" err="1">
                <a:solidFill>
                  <a:schemeClr val="accent1"/>
                </a:solidFill>
                <a:latin typeface="Bradley Hand" pitchFamily="2" charset="77"/>
              </a:rPr>
              <a:t>Aangemeld</a:t>
            </a:r>
            <a:r>
              <a:rPr lang="en-US" sz="6000" i="1" dirty="0">
                <a:solidFill>
                  <a:schemeClr val="accent1"/>
                </a:solidFill>
                <a:latin typeface="Bradley Hand" pitchFamily="2" charset="77"/>
              </a:rPr>
              <a:t> </a:t>
            </a:r>
            <a:br>
              <a:rPr lang="en-US" sz="6000" i="1" dirty="0">
                <a:solidFill>
                  <a:schemeClr val="accent1"/>
                </a:solidFill>
                <a:latin typeface="Bradley Hand" pitchFamily="2" charset="77"/>
              </a:rPr>
            </a:br>
            <a:r>
              <a:rPr lang="en-US" sz="6000" i="1" dirty="0" err="1">
                <a:solidFill>
                  <a:schemeClr val="accent1"/>
                </a:solidFill>
                <a:latin typeface="Bradley Hand" pitchFamily="2" charset="77"/>
              </a:rPr>
              <a:t>en</a:t>
            </a:r>
            <a:r>
              <a:rPr lang="en-US" sz="6000" i="1" dirty="0">
                <a:solidFill>
                  <a:schemeClr val="accent1"/>
                </a:solidFill>
                <a:latin typeface="Bradley Hand" pitchFamily="2" charset="77"/>
              </a:rPr>
              <a:t> </a:t>
            </a:r>
            <a:r>
              <a:rPr lang="en-US" sz="6000" i="1" kern="1200" dirty="0" err="1">
                <a:solidFill>
                  <a:schemeClr val="accent1"/>
                </a:solidFill>
                <a:latin typeface="Bradley Hand" pitchFamily="2" charset="77"/>
              </a:rPr>
              <a:t>ingeschreven</a:t>
            </a:r>
            <a:r>
              <a:rPr lang="en-US" sz="6000" i="1" kern="1200" dirty="0">
                <a:solidFill>
                  <a:schemeClr val="accent1"/>
                </a:solidFill>
                <a:latin typeface="Bradley Hand" pitchFamily="2" charset="77"/>
              </a:rPr>
              <a:t>?</a:t>
            </a:r>
          </a:p>
        </p:txBody>
      </p:sp>
      <p:sp>
        <p:nvSpPr>
          <p:cNvPr id="12" name="Freeform 50">
            <a:extLst>
              <a:ext uri="{FF2B5EF4-FFF2-40B4-BE49-F238E27FC236}">
                <a16:creationId xmlns:a16="http://schemas.microsoft.com/office/drawing/2014/main" id="{238F74B0-055B-34D1-9EE7-3CF30C2D1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3441" y="1608355"/>
            <a:ext cx="4570559" cy="5249645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3" name="Afbeelding 2" descr="Afbeelding met fles, poster, verven, kunst&#10;&#10;Door AI gegenereerde inhoud is mogelijk onjuist.">
            <a:extLst>
              <a:ext uri="{FF2B5EF4-FFF2-40B4-BE49-F238E27FC236}">
                <a16:creationId xmlns:a16="http://schemas.microsoft.com/office/drawing/2014/main" id="{FDE47CFD-8F46-109B-9561-2F355BBD27E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2730" r="9139"/>
          <a:stretch>
            <a:fillRect/>
          </a:stretch>
        </p:blipFill>
        <p:spPr>
          <a:xfrm>
            <a:off x="5779468" y="2609425"/>
            <a:ext cx="2754393" cy="3661418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D5D258E9-79B7-A951-DC08-3D07206695F6}"/>
              </a:ext>
            </a:extLst>
          </p:cNvPr>
          <p:cNvSpPr txBox="1"/>
          <p:nvPr/>
        </p:nvSpPr>
        <p:spPr>
          <a:xfrm>
            <a:off x="5540711" y="6379755"/>
            <a:ext cx="3264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  </a:t>
            </a:r>
            <a:r>
              <a:rPr lang="nl-NL" dirty="0">
                <a:solidFill>
                  <a:schemeClr val="accent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www.samenbilthovennoord.nl</a:t>
            </a:r>
            <a:endParaRPr lang="nl-NL" dirty="0">
              <a:solidFill>
                <a:schemeClr val="accent1"/>
              </a:solidFill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18DC7D7-8DDF-0721-EBE1-02A96DD5F42C}"/>
              </a:ext>
            </a:extLst>
          </p:cNvPr>
          <p:cNvSpPr txBox="1"/>
          <p:nvPr/>
        </p:nvSpPr>
        <p:spPr>
          <a:xfrm>
            <a:off x="339093" y="6410894"/>
            <a:ext cx="3433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accent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samenbilthovennoord@gmail.com</a:t>
            </a:r>
            <a:endParaRPr lang="nl-N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168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ACDE78-7794-6B7B-4CD9-406539983A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DD0142-FA68-BC3B-6890-84E1AF7E7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72955" y="1122302"/>
            <a:ext cx="5370815" cy="5735697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E0F703E-3A75-1B1E-140F-9BE7855D19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25"/>
          <a:stretch/>
        </p:blipFill>
        <p:spPr>
          <a:xfrm flipH="1">
            <a:off x="0" y="1122301"/>
            <a:ext cx="9144000" cy="575052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685A94D-73CC-498A-76AF-E69D51D69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9842446">
            <a:off x="-60244" y="1781329"/>
            <a:ext cx="5104883" cy="1506275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4800" i="1" dirty="0">
                <a:solidFill>
                  <a:schemeClr val="accent1"/>
                </a:solidFill>
                <a:latin typeface="Bradley Hand" pitchFamily="2" charset="77"/>
              </a:rPr>
              <a:t>Contact? </a:t>
            </a:r>
            <a:br>
              <a:rPr lang="en-US" sz="4800" i="1" dirty="0">
                <a:solidFill>
                  <a:schemeClr val="accent1"/>
                </a:solidFill>
                <a:latin typeface="Bradley Hand" pitchFamily="2" charset="77"/>
              </a:rPr>
            </a:br>
            <a:r>
              <a:rPr lang="en-US" sz="4800" i="1" dirty="0">
                <a:solidFill>
                  <a:schemeClr val="accent1"/>
                </a:solidFill>
                <a:latin typeface="Bradley Hand" pitchFamily="2" charset="77"/>
              </a:rPr>
              <a:t>06-25 22 76 58</a:t>
            </a:r>
            <a:br>
              <a:rPr lang="en-US" sz="4800" i="1" dirty="0">
                <a:solidFill>
                  <a:schemeClr val="accent1"/>
                </a:solidFill>
                <a:latin typeface="Bradley Hand" pitchFamily="2" charset="77"/>
              </a:rPr>
            </a:br>
            <a:endParaRPr lang="en-US" sz="6000" i="1" kern="1200" dirty="0">
              <a:solidFill>
                <a:schemeClr val="accent1"/>
              </a:solidFill>
              <a:latin typeface="Bradley Hand" pitchFamily="2" charset="77"/>
            </a:endParaRPr>
          </a:p>
        </p:txBody>
      </p:sp>
      <p:sp>
        <p:nvSpPr>
          <p:cNvPr id="12" name="Freeform 50">
            <a:extLst>
              <a:ext uri="{FF2B5EF4-FFF2-40B4-BE49-F238E27FC236}">
                <a16:creationId xmlns:a16="http://schemas.microsoft.com/office/drawing/2014/main" id="{D4379C64-ADD4-5AD5-8082-8F963EC3A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3441" y="1608355"/>
            <a:ext cx="4570559" cy="5249645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3" name="Afbeelding 2" descr="Afbeelding met fles, poster, verven, kunst&#10;&#10;Door AI gegenereerde inhoud is mogelijk onjuist.">
            <a:extLst>
              <a:ext uri="{FF2B5EF4-FFF2-40B4-BE49-F238E27FC236}">
                <a16:creationId xmlns:a16="http://schemas.microsoft.com/office/drawing/2014/main" id="{DAA7F9D1-2A91-EF37-9F6B-591C0BC7609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2730" r="9139"/>
          <a:stretch>
            <a:fillRect/>
          </a:stretch>
        </p:blipFill>
        <p:spPr>
          <a:xfrm>
            <a:off x="5779468" y="2609425"/>
            <a:ext cx="2754393" cy="3661418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09B47BB6-C586-C078-A671-13E92E226FE7}"/>
              </a:ext>
            </a:extLst>
          </p:cNvPr>
          <p:cNvSpPr txBox="1"/>
          <p:nvPr/>
        </p:nvSpPr>
        <p:spPr>
          <a:xfrm>
            <a:off x="5548838" y="6350728"/>
            <a:ext cx="3264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  </a:t>
            </a:r>
            <a:r>
              <a:rPr lang="nl-NL" dirty="0">
                <a:solidFill>
                  <a:schemeClr val="accent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www.samenbilthovennoord.nl</a:t>
            </a:r>
            <a:endParaRPr lang="nl-NL" dirty="0">
              <a:solidFill>
                <a:schemeClr val="accent1"/>
              </a:solidFill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3AB66D7C-6147-1B80-E19F-E2C8F8C1A676}"/>
              </a:ext>
            </a:extLst>
          </p:cNvPr>
          <p:cNvSpPr txBox="1"/>
          <p:nvPr/>
        </p:nvSpPr>
        <p:spPr>
          <a:xfrm>
            <a:off x="233916" y="6396894"/>
            <a:ext cx="7485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accent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samenbilthovennoord@gmail.com</a:t>
            </a:r>
            <a:br>
              <a:rPr lang="nl-NL" sz="2400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52831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1576</TotalTime>
  <Words>171</Words>
  <Application>Microsoft Macintosh PowerPoint</Application>
  <PresentationFormat>Diavoorstelling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Bradley Hand</vt:lpstr>
      <vt:lpstr>Bradley Hand ITC</vt:lpstr>
      <vt:lpstr>Calibri</vt:lpstr>
      <vt:lpstr>Office Theme</vt:lpstr>
      <vt:lpstr>WELKOM </vt:lpstr>
      <vt:lpstr>PowerPoint-presentatie</vt:lpstr>
      <vt:lpstr>PowerPoint-presentatie</vt:lpstr>
      <vt:lpstr> Wijkondersteuner   </vt:lpstr>
      <vt:lpstr>Aangemeld  en ingeschreven?</vt:lpstr>
      <vt:lpstr>Contact?  06-25 22 76 58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rob hoogma</cp:lastModifiedBy>
  <cp:revision>11</cp:revision>
  <dcterms:created xsi:type="dcterms:W3CDTF">2013-01-27T09:14:16Z</dcterms:created>
  <dcterms:modified xsi:type="dcterms:W3CDTF">2025-05-25T07:55:46Z</dcterms:modified>
  <cp:category/>
</cp:coreProperties>
</file>